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7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</p:sldIdLst>
  <p:sldSz cx="9144000" cy="5143500" type="screen16x9"/>
  <p:notesSz cx="6858000" cy="9144000"/>
  <p:embeddedFontLst>
    <p:embeddedFont>
      <p:font typeface="Raleway" pitchFamily="2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39" autoAdjust="0"/>
  </p:normalViewPr>
  <p:slideViewPr>
    <p:cSldViewPr snapToGrid="0">
      <p:cViewPr varScale="1">
        <p:scale>
          <a:sx n="109" d="100"/>
          <a:sy n="109" d="100"/>
        </p:scale>
        <p:origin x="706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ef99d2c9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1ef99d2c9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510" y="4843463"/>
            <a:ext cx="1076628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826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510" y="4843463"/>
            <a:ext cx="1076628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8733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510" y="4843463"/>
            <a:ext cx="1076628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705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510" y="4843463"/>
            <a:ext cx="1076628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686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510" y="4843463"/>
            <a:ext cx="1076628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312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510" y="4843463"/>
            <a:ext cx="1076628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3154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510" y="4843463"/>
            <a:ext cx="1076628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9650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510" y="4843463"/>
            <a:ext cx="1076628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635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510" y="4843463"/>
            <a:ext cx="1076628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275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510" y="4843463"/>
            <a:ext cx="1076628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67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429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925119" y="1478459"/>
            <a:ext cx="4722763" cy="885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278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Scaling Trust: AI-Powered Detection of Online Harms</a:t>
            </a:r>
            <a:endParaRPr lang="en-US" sz="2781" dirty="0"/>
          </a:p>
        </p:txBody>
      </p:sp>
      <p:sp>
        <p:nvSpPr>
          <p:cNvPr id="4" name="Text 1"/>
          <p:cNvSpPr/>
          <p:nvPr/>
        </p:nvSpPr>
        <p:spPr>
          <a:xfrm>
            <a:off x="3925119" y="2577033"/>
            <a:ext cx="4722763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outlines our AI solution. It detects online harms to enhance digital trust. We address misinformation, fake links, and deepfakes. Our goal is to protect users and businesses.</a:t>
            </a:r>
            <a:endParaRPr lang="en-US" sz="1094" dirty="0"/>
          </a:p>
        </p:txBody>
      </p:sp>
      <p:sp>
        <p:nvSpPr>
          <p:cNvPr id="5" name="Shape 2"/>
          <p:cNvSpPr/>
          <p:nvPr/>
        </p:nvSpPr>
        <p:spPr>
          <a:xfrm>
            <a:off x="3925119" y="3427512"/>
            <a:ext cx="226814" cy="226814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222775" y="3416945"/>
            <a:ext cx="2120875" cy="24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38"/>
              </a:lnSpc>
            </a:pPr>
            <a:endParaRPr lang="en-US" sz="1375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756F82-74C3-87A8-2272-D32E493CBE0A}"/>
              </a:ext>
            </a:extLst>
          </p:cNvPr>
          <p:cNvSpPr/>
          <p:nvPr/>
        </p:nvSpPr>
        <p:spPr>
          <a:xfrm>
            <a:off x="7154561" y="4499530"/>
            <a:ext cx="1989439" cy="580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429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925119" y="1011808"/>
            <a:ext cx="4722763" cy="885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278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Future Development and Additional Details</a:t>
            </a:r>
            <a:endParaRPr lang="en-US" sz="2781" dirty="0"/>
          </a:p>
        </p:txBody>
      </p:sp>
      <p:sp>
        <p:nvSpPr>
          <p:cNvPr id="4" name="Shape 1"/>
          <p:cNvSpPr/>
          <p:nvPr/>
        </p:nvSpPr>
        <p:spPr>
          <a:xfrm>
            <a:off x="3925119" y="2110383"/>
            <a:ext cx="2290539" cy="1053183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071640" y="2256905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Enhanced AI</a:t>
            </a:r>
            <a:endParaRPr lang="en-US" sz="1375" dirty="0"/>
          </a:p>
        </p:txBody>
      </p:sp>
      <p:sp>
        <p:nvSpPr>
          <p:cNvPr id="6" name="Text 3"/>
          <p:cNvSpPr/>
          <p:nvPr/>
        </p:nvSpPr>
        <p:spPr>
          <a:xfrm>
            <a:off x="4071640" y="2563416"/>
            <a:ext cx="1997497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 detection using machine learning.</a:t>
            </a:r>
            <a:endParaRPr lang="en-US" sz="1094" dirty="0"/>
          </a:p>
        </p:txBody>
      </p:sp>
      <p:sp>
        <p:nvSpPr>
          <p:cNvPr id="7" name="Shape 4"/>
          <p:cNvSpPr/>
          <p:nvPr/>
        </p:nvSpPr>
        <p:spPr>
          <a:xfrm>
            <a:off x="6357417" y="2110383"/>
            <a:ext cx="2290539" cy="1053183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03938" y="2256905"/>
            <a:ext cx="1799406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Community Reporting</a:t>
            </a:r>
            <a:endParaRPr lang="en-US" sz="1375" dirty="0"/>
          </a:p>
        </p:txBody>
      </p:sp>
      <p:sp>
        <p:nvSpPr>
          <p:cNvPr id="9" name="Text 6"/>
          <p:cNvSpPr/>
          <p:nvPr/>
        </p:nvSpPr>
        <p:spPr>
          <a:xfrm>
            <a:off x="6503938" y="2563416"/>
            <a:ext cx="1997497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Allow users to report suspicious activity.</a:t>
            </a:r>
            <a:endParaRPr lang="en-US" sz="1094" dirty="0"/>
          </a:p>
        </p:txBody>
      </p:sp>
      <p:sp>
        <p:nvSpPr>
          <p:cNvPr id="10" name="Shape 7"/>
          <p:cNvSpPr/>
          <p:nvPr/>
        </p:nvSpPr>
        <p:spPr>
          <a:xfrm>
            <a:off x="3925119" y="3305324"/>
            <a:ext cx="4722763" cy="826368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071640" y="3451845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API Integration</a:t>
            </a:r>
            <a:endParaRPr lang="en-US" sz="1375" dirty="0"/>
          </a:p>
        </p:txBody>
      </p:sp>
      <p:sp>
        <p:nvSpPr>
          <p:cNvPr id="12" name="Text 9"/>
          <p:cNvSpPr/>
          <p:nvPr/>
        </p:nvSpPr>
        <p:spPr>
          <a:xfrm>
            <a:off x="4071640" y="3758357"/>
            <a:ext cx="442972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Integrate with other security platforms.</a:t>
            </a:r>
            <a:endParaRPr lang="en-US" sz="1094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B0398CC-8B2C-7CC3-4C66-1EE3C8C5C816}"/>
              </a:ext>
            </a:extLst>
          </p:cNvPr>
          <p:cNvSpPr/>
          <p:nvPr/>
        </p:nvSpPr>
        <p:spPr>
          <a:xfrm>
            <a:off x="7154561" y="4562732"/>
            <a:ext cx="1989439" cy="580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6271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6119" y="1474068"/>
            <a:ext cx="7443341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278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Opportunities for AI-Powered Harm Detection</a:t>
            </a:r>
            <a:endParaRPr lang="en-US" sz="2781" dirty="0"/>
          </a:p>
        </p:txBody>
      </p:sp>
      <p:sp>
        <p:nvSpPr>
          <p:cNvPr id="3" name="Text 1"/>
          <p:cNvSpPr/>
          <p:nvPr/>
        </p:nvSpPr>
        <p:spPr>
          <a:xfrm>
            <a:off x="496119" y="2271415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Differentiation</a:t>
            </a:r>
            <a:endParaRPr lang="en-US" sz="1375" dirty="0"/>
          </a:p>
        </p:txBody>
      </p:sp>
      <p:sp>
        <p:nvSpPr>
          <p:cNvPr id="4" name="Text 2"/>
          <p:cNvSpPr/>
          <p:nvPr/>
        </p:nvSpPr>
        <p:spPr>
          <a:xfrm>
            <a:off x="496119" y="2634630"/>
            <a:ext cx="2486323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solution uses advanced AI. It adapts to evolving online threats. It is more effective than existing methods.</a:t>
            </a:r>
            <a:endParaRPr lang="en-US" sz="1094" dirty="0"/>
          </a:p>
        </p:txBody>
      </p:sp>
      <p:sp>
        <p:nvSpPr>
          <p:cNvPr id="5" name="Text 3"/>
          <p:cNvSpPr/>
          <p:nvPr/>
        </p:nvSpPr>
        <p:spPr>
          <a:xfrm>
            <a:off x="3333080" y="2271415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Problem Solving</a:t>
            </a:r>
            <a:endParaRPr lang="en-US" sz="1375" dirty="0"/>
          </a:p>
        </p:txBody>
      </p:sp>
      <p:sp>
        <p:nvSpPr>
          <p:cNvPr id="6" name="Text 4"/>
          <p:cNvSpPr/>
          <p:nvPr/>
        </p:nvSpPr>
        <p:spPr>
          <a:xfrm>
            <a:off x="3333080" y="2634630"/>
            <a:ext cx="2486323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accurately identify and flag harmful content. This reduces fraud and protects user privacy. It builds online trust.</a:t>
            </a:r>
            <a:endParaRPr lang="en-US" sz="1094" dirty="0"/>
          </a:p>
        </p:txBody>
      </p:sp>
      <p:sp>
        <p:nvSpPr>
          <p:cNvPr id="7" name="Text 5"/>
          <p:cNvSpPr/>
          <p:nvPr/>
        </p:nvSpPr>
        <p:spPr>
          <a:xfrm>
            <a:off x="6170042" y="2271415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Unique Selling Point</a:t>
            </a:r>
            <a:endParaRPr lang="en-US" sz="1375" dirty="0"/>
          </a:p>
        </p:txBody>
      </p:sp>
      <p:sp>
        <p:nvSpPr>
          <p:cNvPr id="8" name="Text 6"/>
          <p:cNvSpPr/>
          <p:nvPr/>
        </p:nvSpPr>
        <p:spPr>
          <a:xfrm>
            <a:off x="6170042" y="2634630"/>
            <a:ext cx="2486323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detection prevents harm before it spreads. Our user-friendly interface simplifies reporting.</a:t>
            </a:r>
            <a:endParaRPr lang="en-US" sz="1094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9D9118-A2A3-D6F3-5C4F-742A817F6DE1}"/>
              </a:ext>
            </a:extLst>
          </p:cNvPr>
          <p:cNvSpPr/>
          <p:nvPr/>
        </p:nvSpPr>
        <p:spPr>
          <a:xfrm>
            <a:off x="7154561" y="4539008"/>
            <a:ext cx="1989439" cy="580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6119" y="921246"/>
            <a:ext cx="4722763" cy="885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278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Features of Our AI Solution</a:t>
            </a:r>
            <a:endParaRPr lang="en-US" sz="2781" dirty="0"/>
          </a:p>
        </p:txBody>
      </p:sp>
      <p:sp>
        <p:nvSpPr>
          <p:cNvPr id="4" name="Shape 1"/>
          <p:cNvSpPr/>
          <p:nvPr/>
        </p:nvSpPr>
        <p:spPr>
          <a:xfrm>
            <a:off x="496119" y="2179290"/>
            <a:ext cx="318939" cy="318939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49288" y="2205857"/>
            <a:ext cx="212601" cy="265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656"/>
              </a:lnSpc>
            </a:pPr>
            <a:r>
              <a:rPr lang="en-US" sz="165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1656" dirty="0"/>
          </a:p>
        </p:txBody>
      </p:sp>
      <p:sp>
        <p:nvSpPr>
          <p:cNvPr id="6" name="Text 3"/>
          <p:cNvSpPr/>
          <p:nvPr/>
        </p:nvSpPr>
        <p:spPr>
          <a:xfrm>
            <a:off x="956817" y="2179290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Fake Link Detection</a:t>
            </a:r>
            <a:endParaRPr lang="en-US" sz="1375" dirty="0"/>
          </a:p>
        </p:txBody>
      </p:sp>
      <p:sp>
        <p:nvSpPr>
          <p:cNvPr id="7" name="Text 4"/>
          <p:cNvSpPr/>
          <p:nvPr/>
        </p:nvSpPr>
        <p:spPr>
          <a:xfrm>
            <a:off x="956817" y="2485802"/>
            <a:ext cx="1829842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Identifies malicious URLs. Prevents phishing attacks in real time.</a:t>
            </a:r>
            <a:endParaRPr lang="en-US" sz="1094" dirty="0"/>
          </a:p>
        </p:txBody>
      </p:sp>
      <p:sp>
        <p:nvSpPr>
          <p:cNvPr id="8" name="Shape 5"/>
          <p:cNvSpPr/>
          <p:nvPr/>
        </p:nvSpPr>
        <p:spPr>
          <a:xfrm>
            <a:off x="2928417" y="2179290"/>
            <a:ext cx="318939" cy="318939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2981586" y="2205857"/>
            <a:ext cx="212601" cy="265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656"/>
              </a:lnSpc>
            </a:pPr>
            <a:r>
              <a:rPr lang="en-US" sz="165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1656" dirty="0"/>
          </a:p>
        </p:txBody>
      </p:sp>
      <p:sp>
        <p:nvSpPr>
          <p:cNvPr id="10" name="Text 7"/>
          <p:cNvSpPr/>
          <p:nvPr/>
        </p:nvSpPr>
        <p:spPr>
          <a:xfrm>
            <a:off x="3389115" y="2179290"/>
            <a:ext cx="1829842" cy="442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Harmful Website Blocking</a:t>
            </a:r>
            <a:endParaRPr lang="en-US" sz="1375" dirty="0"/>
          </a:p>
        </p:txBody>
      </p:sp>
      <p:sp>
        <p:nvSpPr>
          <p:cNvPr id="11" name="Text 8"/>
          <p:cNvSpPr/>
          <p:nvPr/>
        </p:nvSpPr>
        <p:spPr>
          <a:xfrm>
            <a:off x="3389115" y="2707258"/>
            <a:ext cx="1829842" cy="680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Blocks access to dangerous sites. Protects users from malware.</a:t>
            </a:r>
            <a:endParaRPr lang="en-US" sz="1094" dirty="0"/>
          </a:p>
        </p:txBody>
      </p:sp>
      <p:sp>
        <p:nvSpPr>
          <p:cNvPr id="12" name="Shape 9"/>
          <p:cNvSpPr/>
          <p:nvPr/>
        </p:nvSpPr>
        <p:spPr>
          <a:xfrm>
            <a:off x="496119" y="3688928"/>
            <a:ext cx="318939" cy="318939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549288" y="3715495"/>
            <a:ext cx="212601" cy="265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656"/>
              </a:lnSpc>
            </a:pPr>
            <a:r>
              <a:rPr lang="en-US" sz="165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1656" dirty="0"/>
          </a:p>
        </p:txBody>
      </p:sp>
      <p:sp>
        <p:nvSpPr>
          <p:cNvPr id="14" name="Text 11"/>
          <p:cNvSpPr/>
          <p:nvPr/>
        </p:nvSpPr>
        <p:spPr>
          <a:xfrm>
            <a:off x="956817" y="3688928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Deepfake Detection</a:t>
            </a:r>
            <a:endParaRPr lang="en-US" sz="1375" dirty="0"/>
          </a:p>
        </p:txBody>
      </p:sp>
      <p:sp>
        <p:nvSpPr>
          <p:cNvPr id="15" name="Text 12"/>
          <p:cNvSpPr/>
          <p:nvPr/>
        </p:nvSpPr>
        <p:spPr>
          <a:xfrm>
            <a:off x="956816" y="3995441"/>
            <a:ext cx="426206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Analyzes videos and images. Flags manipulated content quickly.</a:t>
            </a:r>
            <a:endParaRPr lang="en-US" sz="109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6119" y="433760"/>
            <a:ext cx="4722763" cy="841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313"/>
              </a:lnSpc>
            </a:pPr>
            <a:r>
              <a:rPr lang="en-US" sz="2625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Use-Case Diagram: AI Detection Process</a:t>
            </a:r>
            <a:endParaRPr lang="en-US" sz="2625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119" y="1477491"/>
            <a:ext cx="673373" cy="80806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71452" y="1612106"/>
            <a:ext cx="1683469" cy="210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313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 Input</a:t>
            </a:r>
            <a:endParaRPr lang="en-US" sz="1313" dirty="0"/>
          </a:p>
        </p:txBody>
      </p:sp>
      <p:sp>
        <p:nvSpPr>
          <p:cNvPr id="6" name="Text 2"/>
          <p:cNvSpPr/>
          <p:nvPr/>
        </p:nvSpPr>
        <p:spPr>
          <a:xfrm>
            <a:off x="1371451" y="1903215"/>
            <a:ext cx="3847430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88"/>
              </a:lnSpc>
            </a:pPr>
            <a:r>
              <a:rPr lang="en-US" sz="103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encounters a suspicious link or website.</a:t>
            </a:r>
            <a:endParaRPr lang="en-US" sz="1031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119" y="2285554"/>
            <a:ext cx="673373" cy="8080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371452" y="2420169"/>
            <a:ext cx="1683469" cy="210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313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AI Analysis</a:t>
            </a:r>
            <a:endParaRPr lang="en-US" sz="1313" dirty="0"/>
          </a:p>
        </p:txBody>
      </p:sp>
      <p:sp>
        <p:nvSpPr>
          <p:cNvPr id="9" name="Text 4"/>
          <p:cNvSpPr/>
          <p:nvPr/>
        </p:nvSpPr>
        <p:spPr>
          <a:xfrm>
            <a:off x="1371451" y="2711277"/>
            <a:ext cx="3847430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88"/>
              </a:lnSpc>
            </a:pPr>
            <a:r>
              <a:rPr lang="en-US" sz="103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algorithms analyze URL and content.</a:t>
            </a:r>
            <a:endParaRPr lang="en-US" sz="103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119" y="3093615"/>
            <a:ext cx="673373" cy="80806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371452" y="3228231"/>
            <a:ext cx="1683469" cy="210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313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Threat Assessment</a:t>
            </a:r>
            <a:endParaRPr lang="en-US" sz="1313" dirty="0"/>
          </a:p>
        </p:txBody>
      </p:sp>
      <p:sp>
        <p:nvSpPr>
          <p:cNvPr id="12" name="Text 6"/>
          <p:cNvSpPr/>
          <p:nvPr/>
        </p:nvSpPr>
        <p:spPr>
          <a:xfrm>
            <a:off x="1371451" y="3519339"/>
            <a:ext cx="3847430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88"/>
              </a:lnSpc>
            </a:pPr>
            <a:r>
              <a:rPr lang="en-US" sz="103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System determines the risk level.</a:t>
            </a:r>
            <a:endParaRPr lang="en-US" sz="103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6119" y="3901678"/>
            <a:ext cx="673373" cy="80806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371452" y="4036293"/>
            <a:ext cx="1683469" cy="210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313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Action Taken</a:t>
            </a:r>
            <a:endParaRPr lang="en-US" sz="1313" dirty="0"/>
          </a:p>
        </p:txBody>
      </p:sp>
      <p:sp>
        <p:nvSpPr>
          <p:cNvPr id="15" name="Text 8"/>
          <p:cNvSpPr/>
          <p:nvPr/>
        </p:nvSpPr>
        <p:spPr>
          <a:xfrm>
            <a:off x="1371451" y="4327402"/>
            <a:ext cx="3847430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88"/>
              </a:lnSpc>
            </a:pPr>
            <a:r>
              <a:rPr lang="en-US" sz="103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Harmful content is blocked or flagged.</a:t>
            </a:r>
            <a:endParaRPr lang="en-US" sz="103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6119" y="943943"/>
            <a:ext cx="5697811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278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Mockups of Our Proposed Solution</a:t>
            </a:r>
            <a:endParaRPr lang="en-US" sz="278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19" y="1670447"/>
            <a:ext cx="2575471" cy="159171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96119" y="3439344"/>
            <a:ext cx="1772469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Real-Time Dashboard</a:t>
            </a:r>
            <a:endParaRPr lang="en-US" sz="1375" dirty="0"/>
          </a:p>
        </p:txBody>
      </p:sp>
      <p:sp>
        <p:nvSpPr>
          <p:cNvPr id="5" name="Text 2"/>
          <p:cNvSpPr/>
          <p:nvPr/>
        </p:nvSpPr>
        <p:spPr>
          <a:xfrm>
            <a:off x="496119" y="3745856"/>
            <a:ext cx="257547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 threats in real time.</a:t>
            </a:r>
            <a:endParaRPr lang="en-US" sz="109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4190" y="1670447"/>
            <a:ext cx="2575545" cy="15917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284190" y="3439418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Content Analysis</a:t>
            </a:r>
            <a:endParaRPr lang="en-US" sz="1375" dirty="0"/>
          </a:p>
        </p:txBody>
      </p:sp>
      <p:sp>
        <p:nvSpPr>
          <p:cNvPr id="8" name="Text 4"/>
          <p:cNvSpPr/>
          <p:nvPr/>
        </p:nvSpPr>
        <p:spPr>
          <a:xfrm>
            <a:off x="3284190" y="3745930"/>
            <a:ext cx="2575545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View detailed analysis of flagged content.</a:t>
            </a:r>
            <a:endParaRPr lang="en-US" sz="1094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2336" y="1670447"/>
            <a:ext cx="2575471" cy="159171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72337" y="3439344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Mobile Alerts</a:t>
            </a:r>
            <a:endParaRPr lang="en-US" sz="1375" dirty="0"/>
          </a:p>
        </p:txBody>
      </p:sp>
      <p:sp>
        <p:nvSpPr>
          <p:cNvPr id="11" name="Text 6"/>
          <p:cNvSpPr/>
          <p:nvPr/>
        </p:nvSpPr>
        <p:spPr>
          <a:xfrm>
            <a:off x="6072336" y="3745855"/>
            <a:ext cx="2575471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Receive instant security alerts on your device.</a:t>
            </a:r>
            <a:endParaRPr lang="en-US" sz="1094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2770B1-4437-222D-CC48-1CBCCD1AF5A3}"/>
              </a:ext>
            </a:extLst>
          </p:cNvPr>
          <p:cNvSpPr/>
          <p:nvPr/>
        </p:nvSpPr>
        <p:spPr>
          <a:xfrm>
            <a:off x="7154561" y="4562732"/>
            <a:ext cx="1989439" cy="580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429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925119" y="415900"/>
            <a:ext cx="4722763" cy="797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25"/>
              </a:lnSpc>
            </a:pPr>
            <a:r>
              <a:rPr lang="en-US" sz="25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Architecture Diagram of Our Solution</a:t>
            </a:r>
            <a:endParaRPr lang="en-US" sz="2500" dirty="0"/>
          </a:p>
        </p:txBody>
      </p:sp>
      <p:sp>
        <p:nvSpPr>
          <p:cNvPr id="4" name="Shape 1"/>
          <p:cNvSpPr/>
          <p:nvPr/>
        </p:nvSpPr>
        <p:spPr>
          <a:xfrm>
            <a:off x="4068589" y="1404640"/>
            <a:ext cx="14288" cy="3322886"/>
          </a:xfrm>
          <a:prstGeom prst="roundRect">
            <a:avLst>
              <a:gd name="adj" fmla="val 375070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4197809" y="1684437"/>
            <a:ext cx="382711" cy="14288"/>
          </a:xfrm>
          <a:prstGeom prst="roundRect">
            <a:avLst>
              <a:gd name="adj" fmla="val 375070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3925081" y="1548110"/>
            <a:ext cx="287015" cy="287015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972892" y="1571997"/>
            <a:ext cx="191319" cy="239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500"/>
              </a:lnSpc>
            </a:pPr>
            <a:r>
              <a:rPr lang="en-US" sz="1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4706540" y="1532186"/>
            <a:ext cx="1594843" cy="199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63"/>
              </a:lnSpc>
            </a:pPr>
            <a:r>
              <a:rPr lang="en-US" sz="1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Input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4706541" y="1807964"/>
            <a:ext cx="3941341" cy="204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94"/>
              </a:lnSpc>
            </a:pPr>
            <a:r>
              <a:rPr lang="en-US" sz="1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sources include websites and user reports.</a:t>
            </a:r>
            <a:endParaRPr lang="en-US" sz="1000" dirty="0"/>
          </a:p>
        </p:txBody>
      </p:sp>
      <p:sp>
        <p:nvSpPr>
          <p:cNvPr id="10" name="Shape 7"/>
          <p:cNvSpPr/>
          <p:nvPr/>
        </p:nvSpPr>
        <p:spPr>
          <a:xfrm>
            <a:off x="4197809" y="2547044"/>
            <a:ext cx="382711" cy="14288"/>
          </a:xfrm>
          <a:prstGeom prst="roundRect">
            <a:avLst>
              <a:gd name="adj" fmla="val 375070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3925081" y="2410718"/>
            <a:ext cx="287015" cy="287015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3972892" y="2434605"/>
            <a:ext cx="191319" cy="239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500"/>
              </a:lnSpc>
            </a:pPr>
            <a:r>
              <a:rPr lang="en-US" sz="1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4706540" y="2394793"/>
            <a:ext cx="1594843" cy="199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63"/>
              </a:lnSpc>
            </a:pPr>
            <a:r>
              <a:rPr lang="en-US" sz="1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AI Engine</a:t>
            </a:r>
            <a:endParaRPr lang="en-US" sz="1250" dirty="0"/>
          </a:p>
        </p:txBody>
      </p:sp>
      <p:sp>
        <p:nvSpPr>
          <p:cNvPr id="14" name="Text 11"/>
          <p:cNvSpPr/>
          <p:nvPr/>
        </p:nvSpPr>
        <p:spPr>
          <a:xfrm>
            <a:off x="4706541" y="2670572"/>
            <a:ext cx="3941341" cy="204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94"/>
              </a:lnSpc>
            </a:pPr>
            <a:r>
              <a:rPr lang="en-US" sz="1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AI algorithms analyze incoming data.</a:t>
            </a:r>
            <a:endParaRPr lang="en-US" sz="1000" dirty="0"/>
          </a:p>
        </p:txBody>
      </p:sp>
      <p:sp>
        <p:nvSpPr>
          <p:cNvPr id="15" name="Shape 12"/>
          <p:cNvSpPr/>
          <p:nvPr/>
        </p:nvSpPr>
        <p:spPr>
          <a:xfrm>
            <a:off x="4197809" y="3409652"/>
            <a:ext cx="382711" cy="14288"/>
          </a:xfrm>
          <a:prstGeom prst="roundRect">
            <a:avLst>
              <a:gd name="adj" fmla="val 375070"/>
            </a:avLst>
          </a:prstGeom>
          <a:solidFill>
            <a:srgbClr val="C7C7D0"/>
          </a:solidFill>
          <a:ln/>
        </p:spPr>
      </p:sp>
      <p:sp>
        <p:nvSpPr>
          <p:cNvPr id="16" name="Shape 13"/>
          <p:cNvSpPr/>
          <p:nvPr/>
        </p:nvSpPr>
        <p:spPr>
          <a:xfrm>
            <a:off x="3925081" y="3273326"/>
            <a:ext cx="287015" cy="287015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3972892" y="3297213"/>
            <a:ext cx="191319" cy="239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500"/>
              </a:lnSpc>
            </a:pPr>
            <a:r>
              <a:rPr lang="en-US" sz="1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4706540" y="3257401"/>
            <a:ext cx="1594843" cy="199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63"/>
              </a:lnSpc>
            </a:pPr>
            <a:r>
              <a:rPr lang="en-US" sz="1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Database</a:t>
            </a:r>
            <a:endParaRPr lang="en-US" sz="1250" dirty="0"/>
          </a:p>
        </p:txBody>
      </p:sp>
      <p:sp>
        <p:nvSpPr>
          <p:cNvPr id="19" name="Text 16"/>
          <p:cNvSpPr/>
          <p:nvPr/>
        </p:nvSpPr>
        <p:spPr>
          <a:xfrm>
            <a:off x="4706541" y="3533180"/>
            <a:ext cx="3941341" cy="204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94"/>
              </a:lnSpc>
            </a:pPr>
            <a:r>
              <a:rPr lang="en-US" sz="1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Threat intelligence database is updated constantly.</a:t>
            </a:r>
            <a:endParaRPr lang="en-US" sz="1000" dirty="0"/>
          </a:p>
        </p:txBody>
      </p:sp>
      <p:sp>
        <p:nvSpPr>
          <p:cNvPr id="20" name="Shape 17"/>
          <p:cNvSpPr/>
          <p:nvPr/>
        </p:nvSpPr>
        <p:spPr>
          <a:xfrm>
            <a:off x="4197809" y="4272260"/>
            <a:ext cx="382711" cy="14288"/>
          </a:xfrm>
          <a:prstGeom prst="roundRect">
            <a:avLst>
              <a:gd name="adj" fmla="val 375070"/>
            </a:avLst>
          </a:prstGeom>
          <a:solidFill>
            <a:srgbClr val="C7C7D0"/>
          </a:solidFill>
          <a:ln/>
        </p:spPr>
      </p:sp>
      <p:sp>
        <p:nvSpPr>
          <p:cNvPr id="21" name="Shape 18"/>
          <p:cNvSpPr/>
          <p:nvPr/>
        </p:nvSpPr>
        <p:spPr>
          <a:xfrm>
            <a:off x="3925081" y="4135934"/>
            <a:ext cx="287015" cy="287015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3972892" y="4159821"/>
            <a:ext cx="191319" cy="239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500"/>
              </a:lnSpc>
            </a:pPr>
            <a:r>
              <a:rPr lang="en-US" sz="1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1500" dirty="0"/>
          </a:p>
        </p:txBody>
      </p:sp>
      <p:sp>
        <p:nvSpPr>
          <p:cNvPr id="23" name="Text 20"/>
          <p:cNvSpPr/>
          <p:nvPr/>
        </p:nvSpPr>
        <p:spPr>
          <a:xfrm>
            <a:off x="4706540" y="4120009"/>
            <a:ext cx="1594843" cy="199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63"/>
              </a:lnSpc>
            </a:pPr>
            <a:r>
              <a:rPr lang="en-US" sz="1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 Interface</a:t>
            </a:r>
            <a:endParaRPr lang="en-US" sz="1250" dirty="0"/>
          </a:p>
        </p:txBody>
      </p:sp>
      <p:sp>
        <p:nvSpPr>
          <p:cNvPr id="24" name="Text 21"/>
          <p:cNvSpPr/>
          <p:nvPr/>
        </p:nvSpPr>
        <p:spPr>
          <a:xfrm>
            <a:off x="4706541" y="4395787"/>
            <a:ext cx="3941341" cy="204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94"/>
              </a:lnSpc>
            </a:pPr>
            <a:r>
              <a:rPr lang="en-US" sz="1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access data through a web or mobile app.</a:t>
            </a:r>
            <a:endParaRPr lang="en-US" sz="10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801F7EB-9433-6AE8-FA4A-264D8575D478}"/>
              </a:ext>
            </a:extLst>
          </p:cNvPr>
          <p:cNvSpPr/>
          <p:nvPr/>
        </p:nvSpPr>
        <p:spPr>
          <a:xfrm>
            <a:off x="7154561" y="4540408"/>
            <a:ext cx="1989439" cy="580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17720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6119" y="2308697"/>
            <a:ext cx="563254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278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Technologies Used in Our Solution</a:t>
            </a:r>
            <a:endParaRPr lang="en-US" sz="2781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119" y="2964284"/>
            <a:ext cx="354360" cy="3543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96119" y="3460403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Python</a:t>
            </a:r>
            <a:endParaRPr lang="en-US" sz="1375" dirty="0"/>
          </a:p>
        </p:txBody>
      </p:sp>
      <p:sp>
        <p:nvSpPr>
          <p:cNvPr id="6" name="Text 2"/>
          <p:cNvSpPr/>
          <p:nvPr/>
        </p:nvSpPr>
        <p:spPr>
          <a:xfrm>
            <a:off x="496119" y="3766915"/>
            <a:ext cx="257547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Primary language for AI development.</a:t>
            </a:r>
            <a:endParaRPr lang="en-US" sz="1094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4190" y="2964284"/>
            <a:ext cx="354360" cy="3543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284190" y="3460403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TensorFlow</a:t>
            </a:r>
            <a:endParaRPr lang="en-US" sz="1375" dirty="0"/>
          </a:p>
        </p:txBody>
      </p:sp>
      <p:sp>
        <p:nvSpPr>
          <p:cNvPr id="9" name="Text 4"/>
          <p:cNvSpPr/>
          <p:nvPr/>
        </p:nvSpPr>
        <p:spPr>
          <a:xfrm>
            <a:off x="3284190" y="3766915"/>
            <a:ext cx="257554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Framework for machine learning models.</a:t>
            </a:r>
            <a:endParaRPr lang="en-US" sz="1094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2336" y="2964284"/>
            <a:ext cx="354360" cy="3543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72337" y="3460403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Cloud Services</a:t>
            </a:r>
            <a:endParaRPr lang="en-US" sz="1375" dirty="0"/>
          </a:p>
        </p:txBody>
      </p:sp>
      <p:sp>
        <p:nvSpPr>
          <p:cNvPr id="12" name="Text 6"/>
          <p:cNvSpPr/>
          <p:nvPr/>
        </p:nvSpPr>
        <p:spPr>
          <a:xfrm>
            <a:off x="6072336" y="3766915"/>
            <a:ext cx="2575471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Scalable infrastructure for processing data.</a:t>
            </a:r>
            <a:endParaRPr lang="en-US" sz="1094" dirty="0"/>
          </a:p>
        </p:txBody>
      </p:sp>
      <p:sp>
        <p:nvSpPr>
          <p:cNvPr id="13" name="Text 7"/>
          <p:cNvSpPr/>
          <p:nvPr/>
        </p:nvSpPr>
        <p:spPr>
          <a:xfrm>
            <a:off x="496119" y="4380012"/>
            <a:ext cx="8151763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are building our project on IDX. We are integrating Gemini APIs for advanced AI capabilities.</a:t>
            </a:r>
            <a:endParaRPr lang="en-US" sz="1094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41F03D-4889-6C7A-275C-318817D6372D}"/>
              </a:ext>
            </a:extLst>
          </p:cNvPr>
          <p:cNvSpPr/>
          <p:nvPr/>
        </p:nvSpPr>
        <p:spPr>
          <a:xfrm>
            <a:off x="7154561" y="4563999"/>
            <a:ext cx="1989439" cy="580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17720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6119" y="2392040"/>
            <a:ext cx="5338093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278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Estimated Implementation Costs</a:t>
            </a:r>
            <a:endParaRPr lang="en-US" sz="2781" dirty="0"/>
          </a:p>
        </p:txBody>
      </p:sp>
      <p:sp>
        <p:nvSpPr>
          <p:cNvPr id="4" name="Text 1"/>
          <p:cNvSpPr/>
          <p:nvPr/>
        </p:nvSpPr>
        <p:spPr>
          <a:xfrm>
            <a:off x="496119" y="3118470"/>
            <a:ext cx="2575471" cy="46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656"/>
              </a:lnSpc>
            </a:pPr>
            <a:r>
              <a:rPr lang="en-US" sz="365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$50K</a:t>
            </a:r>
            <a:endParaRPr lang="en-US" sz="3656" dirty="0"/>
          </a:p>
        </p:txBody>
      </p:sp>
      <p:sp>
        <p:nvSpPr>
          <p:cNvPr id="5" name="Text 2"/>
          <p:cNvSpPr/>
          <p:nvPr/>
        </p:nvSpPr>
        <p:spPr>
          <a:xfrm>
            <a:off x="897806" y="3763343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Initial Setup</a:t>
            </a:r>
            <a:endParaRPr lang="en-US" sz="1375" dirty="0"/>
          </a:p>
        </p:txBody>
      </p:sp>
      <p:sp>
        <p:nvSpPr>
          <p:cNvPr id="6" name="Text 3"/>
          <p:cNvSpPr/>
          <p:nvPr/>
        </p:nvSpPr>
        <p:spPr>
          <a:xfrm>
            <a:off x="496119" y="4069854"/>
            <a:ext cx="2575471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Covers infrastructure and initial AI model training.</a:t>
            </a:r>
            <a:endParaRPr lang="en-US" sz="1094" dirty="0"/>
          </a:p>
        </p:txBody>
      </p:sp>
      <p:sp>
        <p:nvSpPr>
          <p:cNvPr id="7" name="Text 4"/>
          <p:cNvSpPr/>
          <p:nvPr/>
        </p:nvSpPr>
        <p:spPr>
          <a:xfrm>
            <a:off x="3284190" y="3118470"/>
            <a:ext cx="2575545" cy="46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656"/>
              </a:lnSpc>
            </a:pPr>
            <a:r>
              <a:rPr lang="en-US" sz="365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$10K</a:t>
            </a:r>
            <a:endParaRPr lang="en-US" sz="3656" dirty="0"/>
          </a:p>
        </p:txBody>
      </p:sp>
      <p:sp>
        <p:nvSpPr>
          <p:cNvPr id="8" name="Text 5"/>
          <p:cNvSpPr/>
          <p:nvPr/>
        </p:nvSpPr>
        <p:spPr>
          <a:xfrm>
            <a:off x="3685952" y="3763343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Monthly Maintenance</a:t>
            </a:r>
            <a:endParaRPr lang="en-US" sz="1375" dirty="0"/>
          </a:p>
        </p:txBody>
      </p:sp>
      <p:sp>
        <p:nvSpPr>
          <p:cNvPr id="9" name="Text 6"/>
          <p:cNvSpPr/>
          <p:nvPr/>
        </p:nvSpPr>
        <p:spPr>
          <a:xfrm>
            <a:off x="3284190" y="4069854"/>
            <a:ext cx="257554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Includes updates and ongoing support.</a:t>
            </a:r>
            <a:endParaRPr lang="en-US" sz="1094" dirty="0"/>
          </a:p>
        </p:txBody>
      </p:sp>
      <p:sp>
        <p:nvSpPr>
          <p:cNvPr id="10" name="Text 7"/>
          <p:cNvSpPr/>
          <p:nvPr/>
        </p:nvSpPr>
        <p:spPr>
          <a:xfrm>
            <a:off x="6072336" y="3118470"/>
            <a:ext cx="2575471" cy="46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656"/>
              </a:lnSpc>
            </a:pPr>
            <a:r>
              <a:rPr lang="en-US" sz="365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$20K</a:t>
            </a:r>
            <a:endParaRPr lang="en-US" sz="3656" dirty="0"/>
          </a:p>
        </p:txBody>
      </p:sp>
      <p:sp>
        <p:nvSpPr>
          <p:cNvPr id="11" name="Text 8"/>
          <p:cNvSpPr/>
          <p:nvPr/>
        </p:nvSpPr>
        <p:spPr>
          <a:xfrm>
            <a:off x="6474024" y="3763343"/>
            <a:ext cx="1772022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719"/>
              </a:lnSpc>
            </a:pPr>
            <a:r>
              <a:rPr lang="en-US" sz="137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Scaling Costs</a:t>
            </a:r>
            <a:endParaRPr lang="en-US" sz="1375" dirty="0"/>
          </a:p>
        </p:txBody>
      </p:sp>
      <p:sp>
        <p:nvSpPr>
          <p:cNvPr id="12" name="Text 9"/>
          <p:cNvSpPr/>
          <p:nvPr/>
        </p:nvSpPr>
        <p:spPr>
          <a:xfrm>
            <a:off x="6072336" y="4069854"/>
            <a:ext cx="2575471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Additional resources for increased data processing.</a:t>
            </a:r>
            <a:endParaRPr lang="en-US" sz="1094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0E055B-CA8B-7EE3-D9AC-D6C6865A69AE}"/>
              </a:ext>
            </a:extLst>
          </p:cNvPr>
          <p:cNvSpPr/>
          <p:nvPr/>
        </p:nvSpPr>
        <p:spPr>
          <a:xfrm>
            <a:off x="7154561" y="4562732"/>
            <a:ext cx="1989439" cy="580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6119" y="604838"/>
            <a:ext cx="3602087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278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Snapshots of the MVP</a:t>
            </a:r>
            <a:endParaRPr lang="en-US" sz="278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81" y="1422574"/>
            <a:ext cx="2638425" cy="2638425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2714" y="1422574"/>
            <a:ext cx="2638499" cy="2638499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4620" y="1422574"/>
            <a:ext cx="2638499" cy="2638499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496119" y="4311774"/>
            <a:ext cx="8151763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81"/>
              </a:lnSpc>
            </a:pPr>
            <a:r>
              <a:rPr lang="en-US" sz="109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MVP showcases core detection capabilities. It provides a user-friendly interface. It includes real-time monitoring.</a:t>
            </a:r>
            <a:endParaRPr lang="en-US" sz="1094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F57832-C620-0D11-5F0B-97E8EB2F6321}"/>
              </a:ext>
            </a:extLst>
          </p:cNvPr>
          <p:cNvSpPr/>
          <p:nvPr/>
        </p:nvSpPr>
        <p:spPr>
          <a:xfrm>
            <a:off x="7154561" y="4562732"/>
            <a:ext cx="1989439" cy="580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424</Words>
  <Application>Microsoft Office PowerPoint</Application>
  <PresentationFormat>On-screen Show (16:9)</PresentationFormat>
  <Paragraphs>85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Roboto</vt:lpstr>
      <vt:lpstr>Arial</vt:lpstr>
      <vt:lpstr>Raleway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lakkshmii vinayack gundebommu</dc:creator>
  <cp:lastModifiedBy>lakkshmii vinayack gundebommu</cp:lastModifiedBy>
  <cp:revision>4</cp:revision>
  <cp:lastPrinted>2025-03-28T10:48:34Z</cp:lastPrinted>
  <dcterms:modified xsi:type="dcterms:W3CDTF">2025-07-19T04:45:55Z</dcterms:modified>
</cp:coreProperties>
</file>